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4" r:id="rId1"/>
  </p:sldMasterIdLst>
  <p:notesMasterIdLst>
    <p:notesMasterId r:id="rId23"/>
  </p:notesMasterIdLst>
  <p:sldIdLst>
    <p:sldId id="269" r:id="rId2"/>
    <p:sldId id="257" r:id="rId3"/>
    <p:sldId id="258" r:id="rId4"/>
    <p:sldId id="265" r:id="rId5"/>
    <p:sldId id="266" r:id="rId6"/>
    <p:sldId id="259" r:id="rId7"/>
    <p:sldId id="267" r:id="rId8"/>
    <p:sldId id="268" r:id="rId9"/>
    <p:sldId id="270" r:id="rId10"/>
    <p:sldId id="271" r:id="rId11"/>
    <p:sldId id="272" r:id="rId12"/>
    <p:sldId id="273" r:id="rId13"/>
    <p:sldId id="277" r:id="rId14"/>
    <p:sldId id="260" r:id="rId15"/>
    <p:sldId id="261" r:id="rId16"/>
    <p:sldId id="262" r:id="rId17"/>
    <p:sldId id="263" r:id="rId18"/>
    <p:sldId id="264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F20A4E2-D179-4EF3-ADEB-EC5A2682D6AB}">
          <p14:sldIdLst>
            <p14:sldId id="269"/>
            <p14:sldId id="257"/>
            <p14:sldId id="258"/>
            <p14:sldId id="265"/>
            <p14:sldId id="266"/>
            <p14:sldId id="259"/>
            <p14:sldId id="267"/>
            <p14:sldId id="268"/>
            <p14:sldId id="270"/>
            <p14:sldId id="271"/>
            <p14:sldId id="272"/>
            <p14:sldId id="273"/>
            <p14:sldId id="277"/>
            <p14:sldId id="260"/>
            <p14:sldId id="261"/>
            <p14:sldId id="262"/>
            <p14:sldId id="263"/>
            <p14:sldId id="264"/>
            <p14:sldId id="274"/>
            <p14:sldId id="275"/>
            <p14:sldId id="27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67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6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Лист1!$A$1:$A$2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Лист1!$B$1:$B$2</c:f>
              <c:numCache>
                <c:formatCode>General</c:formatCode>
                <c:ptCount val="2"/>
                <c:pt idx="0">
                  <c:v>74</c:v>
                </c:pt>
                <c:pt idx="1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BB-45DD-A9B2-1A39C7F62A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6123264"/>
        <c:axId val="66124800"/>
      </c:barChart>
      <c:catAx>
        <c:axId val="661232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ru-RU"/>
          </a:p>
        </c:txPr>
        <c:crossAx val="66124800"/>
        <c:crosses val="autoZero"/>
        <c:auto val="1"/>
        <c:lblAlgn val="ctr"/>
        <c:lblOffset val="100"/>
        <c:noMultiLvlLbl val="0"/>
      </c:catAx>
      <c:valAx>
        <c:axId val="661248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61232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54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Лист2!$A$1:$A$2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Лист2!$B$1:$B$2</c:f>
              <c:numCache>
                <c:formatCode>General</c:formatCode>
                <c:ptCount val="2"/>
                <c:pt idx="0">
                  <c:v>34</c:v>
                </c:pt>
                <c:pt idx="1">
                  <c:v>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1EB-4A55-A0C4-D6F03D9828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6481536"/>
        <c:axId val="66491520"/>
      </c:barChart>
      <c:catAx>
        <c:axId val="664815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ru-RU"/>
          </a:p>
        </c:txPr>
        <c:crossAx val="66491520"/>
        <c:crosses val="autoZero"/>
        <c:auto val="1"/>
        <c:lblAlgn val="ctr"/>
        <c:lblOffset val="100"/>
        <c:noMultiLvlLbl val="0"/>
      </c:catAx>
      <c:valAx>
        <c:axId val="664915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64815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5640B-58C2-48B2-AB1F-CB9362A58CC9}" type="datetimeFigureOut">
              <a:rPr lang="ru-RU" smtClean="0"/>
              <a:pPr/>
              <a:t>13.09.2025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BDE9A2-D7B3-4103-A7B9-848E84B0D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651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BDE9A2-D7B3-4103-A7B9-848E84B0DE7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3251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BDE9A2-D7B3-4103-A7B9-848E84B0DE76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2094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BDE9A2-D7B3-4103-A7B9-848E84B0DE76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5930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BDE9A2-D7B3-4103-A7B9-848E84B0DE76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6849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BDE9A2-D7B3-4103-A7B9-848E84B0DE76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1828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BDE9A2-D7B3-4103-A7B9-848E84B0DE76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2587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BDE9A2-D7B3-4103-A7B9-848E84B0DE76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3232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BDE9A2-D7B3-4103-A7B9-848E84B0DE76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4183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BDE9A2-D7B3-4103-A7B9-848E84B0DE76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322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Каждый человек должен знать о том месте, где он родился и живет. В большой стране у каждого есть маленький уголок, где он родился. Это его родина. А из множества таких маленьких родных уголков и состоит наша общая Родина.</a:t>
            </a:r>
          </a:p>
          <a:p>
            <a:r>
              <a:rPr lang="ru-RU" dirty="0"/>
              <a:t>Мы живем в небольшом алтайском городе, но знаем ли мы свой город? Как относимся к его историческому наследию?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BDE9A2-D7B3-4103-A7B9-848E84B0DE7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8573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BDE9A2-D7B3-4103-A7B9-848E84B0DE76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7493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BDE9A2-D7B3-4103-A7B9-848E84B0DE76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8126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BDE9A2-D7B3-4103-A7B9-848E84B0DE76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922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BDE9A2-D7B3-4103-A7B9-848E84B0DE76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5433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BDE9A2-D7B3-4103-A7B9-848E84B0DE76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3879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BDE9A2-D7B3-4103-A7B9-848E84B0DE76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8457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BDE9A2-D7B3-4103-A7B9-848E84B0DE76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458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F9522BE-DFE2-41D8-8098-7721FF66E96A}" type="datetimeFigureOut">
              <a:rPr lang="ru-RU" smtClean="0"/>
              <a:pPr/>
              <a:t>13.09.2025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CDA5C0E-227B-4C31-8187-678E0F44A8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224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522BE-DFE2-41D8-8098-7721FF66E96A}" type="datetimeFigureOut">
              <a:rPr lang="ru-RU" smtClean="0"/>
              <a:pPr/>
              <a:t>13.09.2025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A5C0E-227B-4C31-8187-678E0F44A8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757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F9522BE-DFE2-41D8-8098-7721FF66E96A}" type="datetimeFigureOut">
              <a:rPr lang="ru-RU" smtClean="0"/>
              <a:pPr/>
              <a:t>13.09.2025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CDA5C0E-227B-4C31-8187-678E0F44A8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912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522BE-DFE2-41D8-8098-7721FF66E96A}" type="datetimeFigureOut">
              <a:rPr lang="ru-RU" smtClean="0"/>
              <a:pPr/>
              <a:t>13.09.2025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ECDA5C0E-227B-4C31-8187-678E0F44A8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815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F9522BE-DFE2-41D8-8098-7721FF66E96A}" type="datetimeFigureOut">
              <a:rPr lang="ru-RU" smtClean="0"/>
              <a:pPr/>
              <a:t>13.09.2025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CDA5C0E-227B-4C31-8187-678E0F44A8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154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522BE-DFE2-41D8-8098-7721FF66E96A}" type="datetimeFigureOut">
              <a:rPr lang="ru-RU" smtClean="0"/>
              <a:pPr/>
              <a:t>13.09.2025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A5C0E-227B-4C31-8187-678E0F44A8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142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522BE-DFE2-41D8-8098-7721FF66E96A}" type="datetimeFigureOut">
              <a:rPr lang="ru-RU" smtClean="0"/>
              <a:pPr/>
              <a:t>13.09.2025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A5C0E-227B-4C31-8187-678E0F44A8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125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522BE-DFE2-41D8-8098-7721FF66E96A}" type="datetimeFigureOut">
              <a:rPr lang="ru-RU" smtClean="0"/>
              <a:pPr/>
              <a:t>13.09.2025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A5C0E-227B-4C31-8187-678E0F44A8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091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522BE-DFE2-41D8-8098-7721FF66E96A}" type="datetimeFigureOut">
              <a:rPr lang="ru-RU" smtClean="0"/>
              <a:pPr/>
              <a:t>13.09.2025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A5C0E-227B-4C31-8187-678E0F44A8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610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F9522BE-DFE2-41D8-8098-7721FF66E96A}" type="datetimeFigureOut">
              <a:rPr lang="ru-RU" smtClean="0"/>
              <a:pPr/>
              <a:t>13.09.2025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CDA5C0E-227B-4C31-8187-678E0F44A8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418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522BE-DFE2-41D8-8098-7721FF66E96A}" type="datetimeFigureOut">
              <a:rPr lang="ru-RU" smtClean="0"/>
              <a:pPr/>
              <a:t>13.09.2025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A5C0E-227B-4C31-8187-678E0F44A8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47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F9522BE-DFE2-41D8-8098-7721FF66E96A}" type="datetimeFigureOut">
              <a:rPr lang="ru-RU" smtClean="0"/>
              <a:pPr/>
              <a:t>13.09.2025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ECDA5C0E-227B-4C31-8187-678E0F44A8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09198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forms.yandex.ru/u/67a4b9b9068ff07503fe8f4e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&#1087;&#1086;&#1073;&#1077;&#1076;&#1072;&#1080;&#1087;&#1072;&#1084;&#1103;&#1090;&#1100;.&#1088;&#1092;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72C5C1-EB9B-4B1F-AAC2-C0FF1A330F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8096" y="841249"/>
            <a:ext cx="10993546" cy="1024127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«Рубцовск – вклад в великую победу!»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793C0A7-F67A-4C67-997C-DC3F59BF69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3155" y="1865376"/>
            <a:ext cx="10651582" cy="870737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/>
              <a:t>Социальный проект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D7608E-9CC8-45B9-9D0F-8925DFE80D72}"/>
              </a:ext>
            </a:extLst>
          </p:cNvPr>
          <p:cNvSpPr txBox="1"/>
          <p:nvPr/>
        </p:nvSpPr>
        <p:spPr>
          <a:xfrm>
            <a:off x="581191" y="3130746"/>
            <a:ext cx="1099354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</a:p>
          <a:p>
            <a:pPr algn="r"/>
            <a:r>
              <a:rPr lang="ru-RU" sz="2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Хорина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Виктория,</a:t>
            </a:r>
          </a:p>
          <a:p>
            <a:pPr algn="r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ученица 8 «Б» класса</a:t>
            </a:r>
          </a:p>
          <a:p>
            <a:pPr algn="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МБОУ «Лицей «Эрудит»</a:t>
            </a:r>
          </a:p>
          <a:p>
            <a:pPr algn="r"/>
            <a:endParaRPr lang="ru-RU" sz="2400" dirty="0" smtClean="0">
              <a:solidFill>
                <a:schemeClr val="bg1"/>
              </a:solidFill>
            </a:endParaRPr>
          </a:p>
          <a:p>
            <a:pPr algn="r"/>
            <a:endParaRPr lang="ru-RU" sz="3200" dirty="0" smtClean="0">
              <a:solidFill>
                <a:schemeClr val="bg1"/>
              </a:solidFill>
            </a:endParaRPr>
          </a:p>
          <a:p>
            <a:pPr algn="r"/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BEAA0C4-498D-45FF-8709-4E8D4049B44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154" y="3255571"/>
            <a:ext cx="4965582" cy="2925119"/>
          </a:xfrm>
          <a:prstGeom prst="rect">
            <a:avLst/>
          </a:prstGeom>
        </p:spPr>
      </p:pic>
      <p:pic>
        <p:nvPicPr>
          <p:cNvPr id="7" name="Picture 2" descr="C:\Users\Asus\Downloads\5242552436185492407.jpg">
            <a:extLst>
              <a:ext uri="{FF2B5EF4-FFF2-40B4-BE49-F238E27FC236}">
                <a16:creationId xmlns:a16="http://schemas.microsoft.com/office/drawing/2014/main" id="{30A3B7AE-2C80-4F9B-B944-86853B4F40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9117"/>
            <a:ext cx="975805" cy="1716259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626308" y="4567694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ru-RU" alt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Руководитель:</a:t>
            </a:r>
          </a:p>
          <a:p>
            <a:pPr algn="r">
              <a:spcBef>
                <a:spcPct val="0"/>
              </a:spcBef>
            </a:pPr>
            <a:r>
              <a:rPr lang="ru-RU" alt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Шевченко Татьяна Анатольевна,</a:t>
            </a:r>
          </a:p>
          <a:p>
            <a:pPr algn="r">
              <a:spcBef>
                <a:spcPct val="0"/>
              </a:spcBef>
            </a:pPr>
            <a:r>
              <a:rPr lang="ru-RU" alt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иностранных языков,</a:t>
            </a:r>
          </a:p>
          <a:p>
            <a:pPr algn="r">
              <a:spcBef>
                <a:spcPct val="0"/>
              </a:spcBef>
            </a:pPr>
            <a:r>
              <a:rPr lang="ru-RU" alt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заместитель директора по воспитательной работе</a:t>
            </a:r>
          </a:p>
        </p:txBody>
      </p:sp>
    </p:spTree>
    <p:extLst>
      <p:ext uri="{BB962C8B-B14F-4D97-AF65-F5344CB8AC3E}">
        <p14:creationId xmlns:p14="http://schemas.microsoft.com/office/powerpoint/2010/main" val="403392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Направления</a:t>
            </a:r>
          </a:p>
        </p:txBody>
      </p:sp>
      <p:pic>
        <p:nvPicPr>
          <p:cNvPr id="4" name="Picture 2" descr="C:\Users\Asus\Downloads\52425524361854924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166" y="182880"/>
            <a:ext cx="975805" cy="1716259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B25AB89-5137-4B0C-93BA-04A2840C5D3A}"/>
              </a:ext>
            </a:extLst>
          </p:cNvPr>
          <p:cNvSpPr txBox="1"/>
          <p:nvPr/>
        </p:nvSpPr>
        <p:spPr>
          <a:xfrm>
            <a:off x="7603786" y="2163911"/>
            <a:ext cx="3710390" cy="13173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Орлов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Федор Иванович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User\Downloads\attachment (3).jpeg">
            <a:extLst>
              <a:ext uri="{FF2B5EF4-FFF2-40B4-BE49-F238E27FC236}">
                <a16:creationId xmlns:a16="http://schemas.microsoft.com/office/drawing/2014/main" id="{709AD4DF-3359-48C9-8472-356E5205D2D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230" y="2214952"/>
            <a:ext cx="3605912" cy="24030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ownloads\attachment (2).jpeg">
            <a:extLst>
              <a:ext uri="{FF2B5EF4-FFF2-40B4-BE49-F238E27FC236}">
                <a16:creationId xmlns:a16="http://schemas.microsoft.com/office/drawing/2014/main" id="{40146757-0D7E-4551-A1CC-B5D60A425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630" y="1928363"/>
            <a:ext cx="3605912" cy="24028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154453E-56B9-45AD-9B4E-80C35A83EFD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99047" y="4192173"/>
            <a:ext cx="3825916" cy="24126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4" descr="C:\Users\Asus\Downloads\photo1707236172 (1).jpe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3661" y="3558949"/>
            <a:ext cx="3888432" cy="3108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7" descr="https://www.otdelka1.ru/wa-data/public/shop/img/123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791" y="4871778"/>
            <a:ext cx="1549400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8306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Направления</a:t>
            </a:r>
          </a:p>
        </p:txBody>
      </p:sp>
      <p:pic>
        <p:nvPicPr>
          <p:cNvPr id="4" name="Picture 2" descr="C:\Users\Asus\Downloads\52425524361854924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166" y="182880"/>
            <a:ext cx="975805" cy="1716259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B25AB89-5137-4B0C-93BA-04A2840C5D3A}"/>
              </a:ext>
            </a:extLst>
          </p:cNvPr>
          <p:cNvSpPr txBox="1"/>
          <p:nvPr/>
        </p:nvSpPr>
        <p:spPr>
          <a:xfrm>
            <a:off x="450166" y="5687091"/>
            <a:ext cx="5132832" cy="1043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Памятник «Воинам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Рубцовского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пехотного училища»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9805EBAE-955D-472A-BE7C-25AE592832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166" y="2083689"/>
            <a:ext cx="5362758" cy="35612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2" name="Picture 2" descr="http://altlib.ru/wp-content/uploads/2019/07/22-23-150x150.jpg">
            <a:extLst>
              <a:ext uri="{FF2B5EF4-FFF2-40B4-BE49-F238E27FC236}">
                <a16:creationId xmlns:a16="http://schemas.microsoft.com/office/drawing/2014/main" id="{6FFFB5B7-FEAD-4458-87BD-2E8D4072AE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7173" y="2011771"/>
            <a:ext cx="3633125" cy="3633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A1E09DB-2CBF-4FBF-B2B6-D0A23A2DE6DB}"/>
              </a:ext>
            </a:extLst>
          </p:cNvPr>
          <p:cNvSpPr txBox="1"/>
          <p:nvPr/>
        </p:nvSpPr>
        <p:spPr>
          <a:xfrm>
            <a:off x="6729984" y="5687091"/>
            <a:ext cx="51328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Здание педколледжа, где располагался госпиталь № 2499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3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Направления</a:t>
            </a:r>
          </a:p>
        </p:txBody>
      </p:sp>
      <p:pic>
        <p:nvPicPr>
          <p:cNvPr id="4" name="Picture 2" descr="C:\Users\Asus\Downloads\52425524361854924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166" y="182880"/>
            <a:ext cx="975805" cy="1716259"/>
          </a:xfrm>
          <a:prstGeom prst="rect">
            <a:avLst/>
          </a:prstGeom>
          <a:noFill/>
        </p:spPr>
      </p:pic>
      <p:pic>
        <p:nvPicPr>
          <p:cNvPr id="6146" name="Picture 2" descr="C:\Users\User\Downloads\attachment (4).jpeg">
            <a:extLst>
              <a:ext uri="{FF2B5EF4-FFF2-40B4-BE49-F238E27FC236}">
                <a16:creationId xmlns:a16="http://schemas.microsoft.com/office/drawing/2014/main" id="{52078645-0A25-491D-B54D-8DAC1B1E97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192" y="2036064"/>
            <a:ext cx="4722328" cy="35417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EAACD3B-3F08-4E40-8131-7129CA2056C3}"/>
              </a:ext>
            </a:extLst>
          </p:cNvPr>
          <p:cNvSpPr txBox="1"/>
          <p:nvPr/>
        </p:nvSpPr>
        <p:spPr>
          <a:xfrm>
            <a:off x="471464" y="5654358"/>
            <a:ext cx="4941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архивами города Рубцовска («Алтайская правда», «Коммунистический призыв»)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E7CAB94-9D03-45C1-BFD9-99817AA446E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8754" y="1899139"/>
            <a:ext cx="3450335" cy="4759951"/>
          </a:xfrm>
          <a:prstGeom prst="rect">
            <a:avLst/>
          </a:prstGeom>
          <a:effectLst>
            <a:glow rad="190500">
              <a:schemeClr val="accent6">
                <a:satMod val="175000"/>
                <a:alpha val="50000"/>
              </a:schemeClr>
            </a:glow>
          </a:effectLst>
        </p:spPr>
      </p:pic>
      <p:pic>
        <p:nvPicPr>
          <p:cNvPr id="7" name="Picture 7" descr="https://www.otdelka1.ru/wa-data/public/shop/img/123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5443" y="4452053"/>
            <a:ext cx="1549400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6958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1680" y="518643"/>
            <a:ext cx="9641332" cy="98833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Уважаемые лицеисты, педагоги, родители! Приглашаем к участию в социальном проекте «Рубцовск – вклад в великую победу»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проекта: 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Вовлечение лицеистов в поисково-исследовательскую деятельность, способствующую воспитанию гордости за свой город, своих предков, героев-земляков, формирование идеологии Победителей – Наследников Победы, глубокого понимания патриотического долга, готовности встать на защиту Родины, не только на фронте, но и в тылу.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Направления проекта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«Мои родные, земляки, работавшие на оборонных предприятиях»</a:t>
            </a:r>
          </a:p>
          <a:p>
            <a:pPr lvl="0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«Формирование базы воспоминаний тружеников тыла»</a:t>
            </a:r>
          </a:p>
          <a:p>
            <a:pPr lvl="0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«Мои родные, земляки, удостоенные медали «За доблестный труд в Великой Отечественной войне 1941-1945 г.г.»</a:t>
            </a:r>
          </a:p>
          <a:p>
            <a:pPr lvl="0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«Мои родные, земляки, работавшие в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рубцовских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госпиталях»</a:t>
            </a:r>
          </a:p>
          <a:p>
            <a:pPr lvl="0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«Уроки трудовой доблести»</a:t>
            </a:r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«Страницы истории предприятий, организаций и учреждений»</a:t>
            </a:r>
          </a:p>
        </p:txBody>
      </p:sp>
      <p:pic>
        <p:nvPicPr>
          <p:cNvPr id="10" name="Picture 2" descr="C:\Users\Asus\Downloads\52425524361854924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2197" y="267287"/>
            <a:ext cx="975805" cy="1716259"/>
          </a:xfrm>
          <a:prstGeom prst="rect">
            <a:avLst/>
          </a:prstGeom>
          <a:noFill/>
        </p:spPr>
      </p:pic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2179" y="1959428"/>
            <a:ext cx="1320799" cy="1320799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06400" y="5747657"/>
            <a:ext cx="114227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участия необходимо пройти анкетирование, пройдя по ссылке </a:t>
            </a:r>
          </a:p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https://forms.yandex.ru/u/67a4b9b9068ff07503fe8f4e/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Просим поделиться фотографиями и историями своих родных, которые трудились в г. Рубцовске в годы ВОВ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DDC8B0-9EF3-48A7-80DA-40B02E9E6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/>
              <a:t>ПЛАН РЕАЛИЗАЦИИ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34224D-EE16-44B7-80D6-178A404F82AC}"/>
              </a:ext>
            </a:extLst>
          </p:cNvPr>
          <p:cNvSpPr txBox="1"/>
          <p:nvPr/>
        </p:nvSpPr>
        <p:spPr>
          <a:xfrm>
            <a:off x="239842" y="1964353"/>
            <a:ext cx="755504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Онлайн-анкетирование</a:t>
            </a:r>
          </a:p>
          <a:p>
            <a:pPr marL="342900" indent="-342900">
              <a:buAutoNum type="arabicPeriod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Поисково-исследовательской работы по выявлению уникальных людских судеб</a:t>
            </a:r>
          </a:p>
          <a:p>
            <a:pPr marL="342900" indent="-3429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Акция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«Лица трудовой доблести Рубцовска»</a:t>
            </a:r>
          </a:p>
          <a:p>
            <a:pPr marL="342900" indent="-3429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и проведение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«Уроков трудовой доблести»</a:t>
            </a:r>
          </a:p>
          <a:p>
            <a:pPr marL="342900" indent="-3429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уроков мужества </a:t>
            </a:r>
          </a:p>
          <a:p>
            <a:pPr marL="342900" indent="-3429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Выпуск информационных материалов </a:t>
            </a:r>
          </a:p>
          <a:p>
            <a:pPr marL="342900" indent="-342900">
              <a:buAutoNum type="arabicPeriod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Оформление выставки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собранных фотоматериалов </a:t>
            </a:r>
          </a:p>
          <a:p>
            <a:pPr marL="342900" indent="-3429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Создание виртуальной экспозиции </a:t>
            </a:r>
          </a:p>
          <a:p>
            <a:pPr marL="342900" indent="-342900">
              <a:buAutoNum type="arabicPeriod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Экспозиция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Школьном военно-историческом музее</a:t>
            </a:r>
          </a:p>
          <a:p>
            <a:pPr marL="342900" indent="-342900">
              <a:buAutoNum type="arabicPeriod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концертной программы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Asus\Downloads\52425524361854924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166" y="182880"/>
            <a:ext cx="975805" cy="1716259"/>
          </a:xfrm>
          <a:prstGeom prst="rect">
            <a:avLst/>
          </a:prstGeom>
          <a:noFill/>
        </p:spPr>
      </p:pic>
      <p:pic>
        <p:nvPicPr>
          <p:cNvPr id="6" name="Picture 2" descr="Picture background">
            <a:extLst>
              <a:ext uri="{FF2B5EF4-FFF2-40B4-BE49-F238E27FC236}">
                <a16:creationId xmlns:a16="http://schemas.microsoft.com/office/drawing/2014/main" id="{28CD7C79-33AE-489D-BEF3-16DBEDD7DF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63001" y="2233533"/>
            <a:ext cx="4092409" cy="3849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291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47C491-072C-4071-8C5C-781B3E9B4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/>
              <a:t>Проектные группы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083052-8971-4984-B980-EE5E367CB1EF}"/>
              </a:ext>
            </a:extLst>
          </p:cNvPr>
          <p:cNvSpPr txBox="1"/>
          <p:nvPr/>
        </p:nvSpPr>
        <p:spPr>
          <a:xfrm>
            <a:off x="581192" y="2267712"/>
            <a:ext cx="110296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 ученического самоуправления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просветительская работа</a:t>
            </a:r>
          </a:p>
          <a:p>
            <a:pPr marL="342900" indent="-342900">
              <a:buAutoNum type="arabicPeriod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 школьного военно-исторического музея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поисково-исследовательская работа </a:t>
            </a:r>
          </a:p>
          <a:p>
            <a:pPr marL="342900" indent="-342900">
              <a:buAutoNum type="arabicPeriod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 медиацентра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информационно-просветительская работа</a:t>
            </a:r>
          </a:p>
          <a:p>
            <a:pPr marL="342900" indent="-342900">
              <a:buAutoNum type="arabicPeriod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коллективы лицея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творческая работа </a:t>
            </a:r>
          </a:p>
        </p:txBody>
      </p:sp>
      <p:pic>
        <p:nvPicPr>
          <p:cNvPr id="7" name="Picture 2" descr="C:\Users\Asus\Downloads\52425524361854924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166" y="182880"/>
            <a:ext cx="975805" cy="1716259"/>
          </a:xfrm>
          <a:prstGeom prst="rect">
            <a:avLst/>
          </a:prstGeom>
          <a:noFill/>
        </p:spPr>
      </p:pic>
      <p:pic>
        <p:nvPicPr>
          <p:cNvPr id="2050" name="Picture 2" descr="\\server2\Фото\2024-2025\28.11.2024 Стажерская практика по направлению Воспитание\IMG_874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813" y="4198912"/>
            <a:ext cx="3651354" cy="24342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\\server2\Фото\2024-2025\28.11.2024 Стажерская практика по направлению Воспитание\IMG_870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9972" y="4172430"/>
            <a:ext cx="3717561" cy="2478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\\server2\Фото\2024-2025\28.11.2024 Стажерская практика по направлению Воспитание\100D3100\DSC_006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5857" y="4473707"/>
            <a:ext cx="2890641" cy="19270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1106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DD5DF8-2C84-43F9-8789-43DE444BA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/>
              <a:t>Бюджет проекта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472B684B-A9A6-4926-A90B-4549B017C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4344717"/>
              </p:ext>
            </p:extLst>
          </p:nvPr>
        </p:nvGraphicFramePr>
        <p:xfrm>
          <a:off x="341376" y="2067951"/>
          <a:ext cx="11589367" cy="44465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5595">
                  <a:extLst>
                    <a:ext uri="{9D8B030D-6E8A-4147-A177-3AD203B41FA5}">
                      <a16:colId xmlns:a16="http://schemas.microsoft.com/office/drawing/2014/main" val="3192795574"/>
                    </a:ext>
                  </a:extLst>
                </a:gridCol>
                <a:gridCol w="9295597">
                  <a:extLst>
                    <a:ext uri="{9D8B030D-6E8A-4147-A177-3AD203B41FA5}">
                      <a16:colId xmlns:a16="http://schemas.microsoft.com/office/drawing/2014/main" val="3235549783"/>
                    </a:ext>
                  </a:extLst>
                </a:gridCol>
                <a:gridCol w="1648175">
                  <a:extLst>
                    <a:ext uri="{9D8B030D-6E8A-4147-A177-3AD203B41FA5}">
                      <a16:colId xmlns:a16="http://schemas.microsoft.com/office/drawing/2014/main" val="1988118645"/>
                    </a:ext>
                  </a:extLst>
                </a:gridCol>
              </a:tblGrid>
              <a:tr h="67524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№ </a:t>
                      </a:r>
                      <a:r>
                        <a:rPr lang="ru-RU" sz="1800" dirty="0" err="1">
                          <a:effectLst/>
                        </a:rPr>
                        <a:t>п</a:t>
                      </a:r>
                      <a:r>
                        <a:rPr lang="ru-RU" sz="1800" dirty="0">
                          <a:effectLst/>
                        </a:rPr>
                        <a:t>/</a:t>
                      </a:r>
                      <a:r>
                        <a:rPr lang="ru-RU" sz="1800" dirty="0" err="1">
                          <a:effectLst/>
                        </a:rPr>
                        <a:t>п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72" marR="491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Наименование расходов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72" marR="491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Сумма в руб.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72" marR="49172" marT="0" marB="0"/>
                </a:tc>
                <a:extLst>
                  <a:ext uri="{0D108BD9-81ED-4DB2-BD59-A6C34878D82A}">
                    <a16:rowId xmlns:a16="http://schemas.microsoft.com/office/drawing/2014/main" val="1499418528"/>
                  </a:ext>
                </a:extLst>
              </a:tr>
              <a:tr h="79516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72" marR="491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Заправка цветных картриджей для печати буклетов, листовок, фотографий для фотовыставки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72" marR="491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5 600 руб.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72" marR="49172" marT="0" marB="0"/>
                </a:tc>
                <a:extLst>
                  <a:ext uri="{0D108BD9-81ED-4DB2-BD59-A6C34878D82A}">
                    <a16:rowId xmlns:a16="http://schemas.microsoft.com/office/drawing/2014/main" val="1828543203"/>
                  </a:ext>
                </a:extLst>
              </a:tr>
              <a:tr h="9025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72" marR="491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Приобретение выставочного стенда и фоторамок для экспозиции в военно-историческом музее лицея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72" marR="491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15 000 руб.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72" marR="49172" marT="0" marB="0"/>
                </a:tc>
                <a:extLst>
                  <a:ext uri="{0D108BD9-81ED-4DB2-BD59-A6C34878D82A}">
                    <a16:rowId xmlns:a16="http://schemas.microsoft.com/office/drawing/2014/main" val="888683526"/>
                  </a:ext>
                </a:extLst>
              </a:tr>
              <a:tr h="93186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72" marR="491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Приобретение фотобумаги и бумаги для принтера для печати фотографий для выставки и экспозиции, а также памяток, буклетов, листовок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72" marR="491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3 000 руб.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72" marR="49172" marT="0" marB="0"/>
                </a:tc>
                <a:extLst>
                  <a:ext uri="{0D108BD9-81ED-4DB2-BD59-A6C34878D82A}">
                    <a16:rowId xmlns:a16="http://schemas.microsoft.com/office/drawing/2014/main" val="3620652506"/>
                  </a:ext>
                </a:extLst>
              </a:tr>
              <a:tr h="67393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72" marR="491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Приобретение ткани, лент, шаров для оформления сцены для проведения праздничного концерта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72" marR="491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20 000 руб.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72" marR="49172" marT="0" marB="0"/>
                </a:tc>
                <a:extLst>
                  <a:ext uri="{0D108BD9-81ED-4DB2-BD59-A6C34878D82A}">
                    <a16:rowId xmlns:a16="http://schemas.microsoft.com/office/drawing/2014/main" val="3497463980"/>
                  </a:ext>
                </a:extLst>
              </a:tr>
              <a:tr h="27867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72" marR="491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Общая стоимость проекта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72" marR="491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43 600 руб.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72" marR="49172" marT="0" marB="0"/>
                </a:tc>
                <a:extLst>
                  <a:ext uri="{0D108BD9-81ED-4DB2-BD59-A6C34878D82A}">
                    <a16:rowId xmlns:a16="http://schemas.microsoft.com/office/drawing/2014/main" val="1454346404"/>
                  </a:ext>
                </a:extLst>
              </a:tr>
            </a:tbl>
          </a:graphicData>
        </a:graphic>
      </p:graphicFrame>
      <p:pic>
        <p:nvPicPr>
          <p:cNvPr id="7" name="Picture 2" descr="C:\Users\Asus\Downloads\52425524361854924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166" y="182880"/>
            <a:ext cx="975805" cy="17162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533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9DF33D-8C18-4025-BF0F-6873FAB37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/>
              <a:t>ИНФОРМАЦИОННОЕ ОБЕСПЕЧЕНИЕ </a:t>
            </a:r>
          </a:p>
        </p:txBody>
      </p:sp>
      <p:pic>
        <p:nvPicPr>
          <p:cNvPr id="7" name="Picture 2" descr="C:\Users\Asus\Downloads\52425524361854924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166" y="182880"/>
            <a:ext cx="975805" cy="1716259"/>
          </a:xfrm>
          <a:prstGeom prst="rect">
            <a:avLst/>
          </a:prstGeom>
          <a:noFill/>
        </p:spPr>
      </p:pic>
      <p:pic>
        <p:nvPicPr>
          <p:cNvPr id="1026" name="Picture 2" descr="F:\Союз лидеров 2025\photo_5469647642255552815_y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8339" y="2098623"/>
            <a:ext cx="4439589" cy="44395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F:\Союз лидеров 2025\photo_5470148040305273038_y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4263" y="2203553"/>
            <a:ext cx="4306983" cy="42422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28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BC6BED-1A99-48FC-9A15-62AF140AF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/>
              <a:t>ОЖИДАЕМЫЕ РЕЗУЛЬТАТЫ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C67028-F376-4795-802E-0E347AF8B5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1192" y="2228003"/>
            <a:ext cx="5833675" cy="4341609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Воспитание подрастающего поколения через сохранение исторической памяти.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Готовности к выполнению гражданских обязанностей.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у молодого поколения любви к малой родине, своему городу, родной стране - России.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098" name="Picture 2" descr="Picture background">
            <a:extLst>
              <a:ext uri="{FF2B5EF4-FFF2-40B4-BE49-F238E27FC236}">
                <a16:creationId xmlns:a16="http://schemas.microsoft.com/office/drawing/2014/main" id="{C0355F50-D243-4E92-BD95-AA89BE9EF055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0" y="2227263"/>
            <a:ext cx="4845049" cy="3633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sus\Downloads\524255243618549240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166" y="182880"/>
            <a:ext cx="975805" cy="17162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2942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Заключение</a:t>
            </a:r>
          </a:p>
        </p:txBody>
      </p:sp>
      <p:pic>
        <p:nvPicPr>
          <p:cNvPr id="1026" name="Picture 2" descr="\\server2\Фото\2023-2024\Линейка ко Дню Победы\IMG_737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1733" y="1942074"/>
            <a:ext cx="6941307" cy="4627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C:\Users\Asus\Downloads\52425524361854924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166" y="182880"/>
            <a:ext cx="975805" cy="17162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C6E91D-34E5-47C8-8E5A-AB2CFCEB5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/>
              <a:t>Проблема проекта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2FE6D6C-D034-4ACB-8320-78F5E5D8E1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 rot="16200000">
            <a:off x="3980687" y="-1351241"/>
            <a:ext cx="4230624" cy="11029617"/>
          </a:xfrm>
        </p:spPr>
        <p:txBody>
          <a:bodyPr/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Проблема проекта обусловлена тем, что некоторые не знают за что было присвоено такое гордое звание, либо не знают, что их родственники работали в тылу, а значит не знают истории своего родного города.</a:t>
            </a: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Picture 2" descr="C:\Users\Asus\Downloads\52425524361854924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166" y="182880"/>
            <a:ext cx="975805" cy="1716259"/>
          </a:xfrm>
          <a:prstGeom prst="rect">
            <a:avLst/>
          </a:prstGeom>
          <a:noFill/>
        </p:spPr>
      </p:pic>
      <p:pic>
        <p:nvPicPr>
          <p:cNvPr id="2050" name="Picture 2" descr="http://www.biblrub.ru/vov/content/images/plants/foto03.jpg">
            <a:extLst>
              <a:ext uri="{FF2B5EF4-FFF2-40B4-BE49-F238E27FC236}">
                <a16:creationId xmlns:a16="http://schemas.microsoft.com/office/drawing/2014/main" id="{93706139-CDE7-4FDC-B2B7-363B828DDC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189" y="3753679"/>
            <a:ext cx="3990975" cy="285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DDB62DF-62DD-4FC5-804A-52332F9671C0}"/>
              </a:ext>
            </a:extLst>
          </p:cNvPr>
          <p:cNvSpPr txBox="1"/>
          <p:nvPr/>
        </p:nvSpPr>
        <p:spPr>
          <a:xfrm>
            <a:off x="4572164" y="3429000"/>
            <a:ext cx="75222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АТЗ 19.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VII,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42 ЧЛЦ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VII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СВОЕВРЕМЕННЫМ ПУСКОМ ЗАВОДА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ПРИБЛИЗИМ РАЗГРОМ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НЕМЕЦКО-ФАШИСТСКИХ ЗАХВАТЧИКОВ!»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Эта мемориальная доска была прикреплена на здании заводоуправления, а впоследствии стала одним из экспонатов Государственного музея Революции в Москве.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93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0683" y="1096051"/>
            <a:ext cx="11029616" cy="10138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Список использованной </a:t>
            </a:r>
            <a:b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литературы и интернет ресурсов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389116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«Алтайская правда", архив газеты за 1941-1945 г.г.</a:t>
            </a:r>
          </a:p>
          <a:p>
            <a:pPr lvl="0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«Коммунистический призыв», архив газеты за 1941-1945 г.г.</a:t>
            </a:r>
          </a:p>
          <a:p>
            <a:pPr lvl="0"/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Гузенкова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Т.С. Как сохранить память о Великой Отечественной войне? http://www.world-war.ru/kak-soxranit-pamyat-o-velikoj-otechestvennoj-vojne/</a:t>
            </a:r>
          </a:p>
          <a:p>
            <a:pPr lvl="0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Книга памяти, т.4., Барнаул, 1994, с.589,702</a:t>
            </a:r>
          </a:p>
          <a:p>
            <a:pPr lvl="0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Народная энциклопедия //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://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www.mojgorod.ru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altajsk_kraj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rubcovsk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index.html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Памятники города Рубцовска. Составитель-редактор М.А.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Кагикина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ООО «Выбор», г. Рубцовск. 2010 г., 33 стр.</a:t>
            </a:r>
          </a:p>
          <a:p>
            <a:pPr lvl="0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Рубцовск – вся гамма жизни. Энциклопедия Рубцовска. Памятники.  http://120.biblrub.ru/</a:t>
            </a:r>
          </a:p>
          <a:p>
            <a:pPr lvl="0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в Рубцовске образцово поставлен учет ветеранов http://e-rubtsovsk.ru/portal/vsakoe/9207-tolko-v-rubcovske-obrazcovo-postavlen-uchet-veteranov.html </a:t>
            </a:r>
          </a:p>
          <a:p>
            <a:pPr lvl="0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Фунтиков, В.Н. Ветераны войны, труда, вооруженных сил и правоохранительных органов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Рубцовской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городской организации. Рубцовск: энциклопедия, - Барнаул: Азбука, 2007.- 424 с. с. 50-</a:t>
            </a:r>
          </a:p>
          <a:p>
            <a:pPr lvl="0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https://победаипамять.рф/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endParaRPr lang="ru-RU" dirty="0"/>
          </a:p>
        </p:txBody>
      </p:sp>
      <p:pic>
        <p:nvPicPr>
          <p:cNvPr id="4" name="Picture 2" descr="C:\Users\Asus\Downloads\52425524361854924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963" y="281354"/>
            <a:ext cx="975805" cy="17162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sus\Downloads\51904378184119045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5729" y="0"/>
            <a:ext cx="6768346" cy="67683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 descr="C:\Users\Asus\Downloads\52425524361854924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3722" y="769201"/>
            <a:ext cx="3305909" cy="58144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C6E91D-34E5-47C8-8E5A-AB2CFCEB5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/>
              <a:t>Актуальность проекта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2FE6D6C-D034-4ACB-8320-78F5E5D8E1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 rot="16200000">
            <a:off x="3814538" y="-1517391"/>
            <a:ext cx="4562924" cy="11029617"/>
          </a:xfrm>
        </p:spPr>
        <p:txBody>
          <a:bodyPr/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 призван помочь лицеистам проявить желание приобщиться к организации мероприятий по изучению и сохранению исторического наследия родного города в подростковой среде.</a:t>
            </a: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6" name="Picture 2" descr="C:\Users\Asus\Downloads\52425524361854924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166" y="182880"/>
            <a:ext cx="975805" cy="1716259"/>
          </a:xfrm>
          <a:prstGeom prst="rect">
            <a:avLst/>
          </a:prstGeom>
          <a:noFill/>
        </p:spPr>
      </p:pic>
      <p:pic>
        <p:nvPicPr>
          <p:cNvPr id="3074" name="Picture 2" descr="https://historical-baggage.ru/static/part/135-8134.jpg">
            <a:extLst>
              <a:ext uri="{FF2B5EF4-FFF2-40B4-BE49-F238E27FC236}">
                <a16:creationId xmlns:a16="http://schemas.microsoft.com/office/drawing/2014/main" id="{262B3DCD-26C1-4B79-A4FF-619BB12DE4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8068" y="3624957"/>
            <a:ext cx="4059936" cy="24217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0950678-33DE-4FC3-8791-7C3CC522D09B}"/>
              </a:ext>
            </a:extLst>
          </p:cNvPr>
          <p:cNvSpPr txBox="1"/>
          <p:nvPr/>
        </p:nvSpPr>
        <p:spPr>
          <a:xfrm>
            <a:off x="938068" y="6155844"/>
            <a:ext cx="45849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5864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Территория будущего Алтайского тракторного завода в 1942 г.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0101642-A91A-4CB0-A25D-B60BBEA032E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9023" y="3502754"/>
            <a:ext cx="3837460" cy="26661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CA91EC3-BE9E-4285-9454-F4F8346ED95E}"/>
              </a:ext>
            </a:extLst>
          </p:cNvPr>
          <p:cNvSpPr txBox="1"/>
          <p:nvPr/>
        </p:nvSpPr>
        <p:spPr>
          <a:xfrm>
            <a:off x="6669024" y="6155844"/>
            <a:ext cx="44350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5864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25-тысячный трактор АСХТЗ-НАТИ производства АТЗ. 1949 г.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91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Знаете ли вы, что город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рубцовск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носит звание «Города трудовой доблести»?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81025" y="2181225"/>
          <a:ext cx="11029950" cy="3678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Picture 7" descr="https://www.otdelka1.ru/wa-data/public/shop/img/12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6758" y="4816231"/>
            <a:ext cx="1549400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Кто-то из ваших предков трудился в Рубцовске в годы Великой отечественной войны?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81025" y="2181225"/>
          <a:ext cx="11029950" cy="3678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Picture 7" descr="https://www.otdelka1.ru/wa-data/public/shop/img/12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9300" y="4745892"/>
            <a:ext cx="1549400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CC5EAC-B4D4-410B-A0E7-67E3DCD0F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err="1"/>
              <a:t>ЦЕЛь</a:t>
            </a:r>
            <a:r>
              <a:rPr lang="ru-RU" sz="4000" dirty="0"/>
              <a:t>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301CEB-36AB-42D7-9287-1872ADBDE4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560576"/>
            <a:ext cx="11029615" cy="4876800"/>
          </a:xfrm>
        </p:spPr>
        <p:txBody>
          <a:bodyPr>
            <a:normAutofit fontScale="92500"/>
          </a:bodyPr>
          <a:lstStyle/>
          <a:p>
            <a:pPr algn="just">
              <a:lnSpc>
                <a:spcPct val="160000"/>
              </a:lnSpc>
              <a:buNone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 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Вовлечение лицеистов в поисково-исследовательскую деятельность, способствующую воспитанию гордости за свой город, своих предков, героев-земляков, формирование идеологии Победителей – Наследников Победы, глубокого понимания патриотического долга, готовности встать на защиту Родины, не только на фронте, но и в тылу.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C:\Users\Asus\Downloads\52425524361854924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166" y="182880"/>
            <a:ext cx="975805" cy="17162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855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CC5EAC-B4D4-410B-A0E7-67E3DCD0F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531" y="617749"/>
            <a:ext cx="11029616" cy="1013800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ЗАДАЧИ ПРОЕКТА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4307C7F-6231-45A5-8CA8-74660ED22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7124" y="2307103"/>
            <a:ext cx="11137196" cy="4804116"/>
          </a:xfrm>
        </p:spPr>
        <p:txBody>
          <a:bodyPr>
            <a:noAutofit/>
          </a:bodyPr>
          <a:lstStyle/>
          <a:p>
            <a:pPr marL="342900" indent="-342900">
              <a:buFont typeface="+mj-lt"/>
              <a:buAutoNum type="arabicPeriod"/>
            </a:pP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Повысить значимость почетного звания «Город трудовой доблести», популяризировать темы трудового подвига в годы Великой Отечественной войны;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Прививать у лицеистов чувства патриотизма, гордости за свою малую родину;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Формировать идеалы на основе положительных примеров из жизни и деятельности наших земляков;</a:t>
            </a:r>
          </a:p>
          <a:p>
            <a:pPr marL="457200" lvl="0" indent="-457200" algn="just">
              <a:spcAft>
                <a:spcPts val="0"/>
              </a:spcAft>
              <a:buFont typeface="+mj-lt"/>
              <a:buAutoNum type="arabicPeriod"/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Популяризировать истории тыловых предприятий, госпиталей, и героев труда внутри городского сообщества;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 algn="just">
              <a:spcAft>
                <a:spcPts val="1000"/>
              </a:spcAft>
              <a:buFont typeface="+mj-lt"/>
              <a:buAutoNum type="arabicPeriod"/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Приобщить к коллективной общественно-значимой деятельности;</a:t>
            </a:r>
          </a:p>
          <a:p>
            <a:pPr marL="457200" lvl="0" indent="-457200" algn="just">
              <a:spcAft>
                <a:spcPts val="1000"/>
              </a:spcAft>
              <a:buFont typeface="+mj-lt"/>
              <a:buAutoNum type="arabicPeriod"/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Разработать мероприятия проекта «Рубцовск – вклад в Великую Победу» 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C:\Users\Asus\Downloads\52425524361854924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166" y="182880"/>
            <a:ext cx="975805" cy="17162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855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Направления</a:t>
            </a:r>
          </a:p>
        </p:txBody>
      </p:sp>
      <p:pic>
        <p:nvPicPr>
          <p:cNvPr id="4" name="Picture 2" descr="C:\Users\Asus\Downloads\52425524361854924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166" y="182880"/>
            <a:ext cx="975805" cy="1716259"/>
          </a:xfrm>
          <a:prstGeom prst="rect">
            <a:avLst/>
          </a:prstGeom>
          <a:noFill/>
        </p:spPr>
      </p:pic>
      <p:pic>
        <p:nvPicPr>
          <p:cNvPr id="5" name="Объект 5">
            <a:extLst>
              <a:ext uri="{FF2B5EF4-FFF2-40B4-BE49-F238E27FC236}">
                <a16:creationId xmlns:a16="http://schemas.microsoft.com/office/drawing/2014/main" id="{076B882B-F0E4-4FF2-AC0D-87F89A40CAF0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0288" y="1899139"/>
            <a:ext cx="3135637" cy="4523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B25AB89-5137-4B0C-93BA-04A2840C5D3A}"/>
              </a:ext>
            </a:extLst>
          </p:cNvPr>
          <p:cNvSpPr txBox="1"/>
          <p:nvPr/>
        </p:nvSpPr>
        <p:spPr>
          <a:xfrm>
            <a:off x="4267200" y="2523744"/>
            <a:ext cx="7046976" cy="3016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Чикалова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Мария Ивановна (1929 – 2015) работала в полях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Рубцовского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района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Богатов Александр Николаевич (1925-2018) – тракторист завода АТЗ.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Picture 7" descr="https://www.otdelka1.ru/wa-data/public/shop/img/123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2912" y="5308600"/>
            <a:ext cx="1549400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Направления</a:t>
            </a:r>
          </a:p>
        </p:txBody>
      </p:sp>
      <p:pic>
        <p:nvPicPr>
          <p:cNvPr id="4" name="Picture 2" descr="C:\Users\Asus\Downloads\52425524361854924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166" y="182880"/>
            <a:ext cx="975805" cy="1716259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B25AB89-5137-4B0C-93BA-04A2840C5D3A}"/>
              </a:ext>
            </a:extLst>
          </p:cNvPr>
          <p:cNvSpPr txBox="1"/>
          <p:nvPr/>
        </p:nvSpPr>
        <p:spPr>
          <a:xfrm>
            <a:off x="4267200" y="2523743"/>
            <a:ext cx="7260236" cy="2357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Таратута Николай Маркович (1925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- 2009)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работал на заводе РЗЗ слесарем ремонтных работ во время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Великой Отечественной войны 1941-1945 г.г.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 descr="C:\Users\User\Downloads\attachment (1).jpeg">
            <a:extLst>
              <a:ext uri="{FF2B5EF4-FFF2-40B4-BE49-F238E27FC236}">
                <a16:creationId xmlns:a16="http://schemas.microsoft.com/office/drawing/2014/main" id="{40A6D080-E060-4F5A-9304-B2851B3563BA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004" y="2039816"/>
            <a:ext cx="3260018" cy="42203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7" descr="https://www.otdelka1.ru/wa-data/public/shop/img/123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1725" y="5013179"/>
            <a:ext cx="1549400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7010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ивиденд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Дивиденд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Дивиденд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Дивиденд</Template>
  <TotalTime>746</TotalTime>
  <Words>955</Words>
  <Application>Microsoft Office PowerPoint</Application>
  <PresentationFormat>Широкоэкранный</PresentationFormat>
  <Paragraphs>131</Paragraphs>
  <Slides>21</Slides>
  <Notes>17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Calibri</vt:lpstr>
      <vt:lpstr>Corbel</vt:lpstr>
      <vt:lpstr>Gill Sans MT</vt:lpstr>
      <vt:lpstr>Times New Roman</vt:lpstr>
      <vt:lpstr>Wingdings 2</vt:lpstr>
      <vt:lpstr>Дивиденд</vt:lpstr>
      <vt:lpstr>«Рубцовск – вклад в великую победу!»</vt:lpstr>
      <vt:lpstr>Проблема проекта</vt:lpstr>
      <vt:lpstr>Актуальность проекта</vt:lpstr>
      <vt:lpstr>Знаете ли вы, что город рубцовск носит звание «Города трудовой доблести»?</vt:lpstr>
      <vt:lpstr>Кто-то из ваших предков трудился в Рубцовске в годы Великой отечественной войны?</vt:lpstr>
      <vt:lpstr>ЦЕЛь ПРОЕКТА</vt:lpstr>
      <vt:lpstr>ЗАДАЧИ ПРОЕКТА</vt:lpstr>
      <vt:lpstr>Направления</vt:lpstr>
      <vt:lpstr>Направления</vt:lpstr>
      <vt:lpstr>Направления</vt:lpstr>
      <vt:lpstr>Направления</vt:lpstr>
      <vt:lpstr>Направления</vt:lpstr>
      <vt:lpstr>Уважаемые лицеисты, педагоги, родители! Приглашаем к участию в социальном проекте «Рубцовск – вклад в великую победу»</vt:lpstr>
      <vt:lpstr>ПЛАН РЕАЛИЗАЦИИ</vt:lpstr>
      <vt:lpstr>Проектные группы</vt:lpstr>
      <vt:lpstr>Бюджет проекта</vt:lpstr>
      <vt:lpstr>ИНФОРМАЦИОННОЕ ОБЕСПЕЧЕНИЕ </vt:lpstr>
      <vt:lpstr>ОЖИДАЕМЫЕ РЕЗУЛЬТАТЫ</vt:lpstr>
      <vt:lpstr>Заключение</vt:lpstr>
      <vt:lpstr>Список использованной  литературы и интернет ресурсов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Запрягаев Руслан Алексеевич</cp:lastModifiedBy>
  <cp:revision>57</cp:revision>
  <dcterms:created xsi:type="dcterms:W3CDTF">2025-02-16T14:50:01Z</dcterms:created>
  <dcterms:modified xsi:type="dcterms:W3CDTF">2025-09-13T03:44:20Z</dcterms:modified>
</cp:coreProperties>
</file>